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2" r:id="rId4"/>
    <p:sldId id="273" r:id="rId5"/>
    <p:sldId id="258" r:id="rId6"/>
    <p:sldId id="259" r:id="rId7"/>
    <p:sldId id="277" r:id="rId8"/>
    <p:sldId id="278" r:id="rId9"/>
    <p:sldId id="274" r:id="rId10"/>
    <p:sldId id="276" r:id="rId11"/>
    <p:sldId id="275" r:id="rId12"/>
    <p:sldId id="279" r:id="rId13"/>
    <p:sldId id="270" r:id="rId14"/>
    <p:sldId id="271" r:id="rId15"/>
  </p:sldIdLst>
  <p:sldSz cx="18288000" cy="10287000"/>
  <p:notesSz cx="6858000" cy="9144000"/>
  <p:embeddedFontLst>
    <p:embeddedFont>
      <p:font typeface="Agrandir Narrow" panose="020B0604020202020204" charset="0"/>
      <p:regular r:id="rId17"/>
    </p:embeddedFont>
    <p:embeddedFont>
      <p:font typeface="Agrandir Narrow Bold" panose="020B0604020202020204" charset="0"/>
      <p:regular r:id="rId18"/>
    </p:embeddedFont>
    <p:embeddedFont>
      <p:font typeface="Bauhaus 93" panose="04030905020B02020C02" pitchFamily="82" charset="0"/>
      <p:regular r:id="rId19"/>
    </p:embeddedFont>
    <p:embeddedFont>
      <p:font typeface="Berlin Sans FB Demi" panose="020E0802020502020306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 Light Bold" panose="020B0604020202020204" charset="0"/>
      <p:regular r:id="rId25"/>
    </p:embeddedFont>
    <p:embeddedFont>
      <p:font typeface="Rubik ExtraBold" panose="020B060402020202020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15"/>
    <a:srgbClr val="7A54A1"/>
    <a:srgbClr val="545454"/>
    <a:srgbClr val="213969"/>
    <a:srgbClr val="D662A6"/>
    <a:srgbClr val="F4F6FC"/>
    <a:srgbClr val="FFA730"/>
    <a:srgbClr val="94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ABA75-6B59-2A04-04D2-97A0CBF20983}" v="1" dt="2022-12-07T00:01:42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6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FF960B-BF11-4D1C-B162-46A62A78AB79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F34286-5A18-4650-A065-D7D722BD84C6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9F6BD15-6D68-4EAD-BD57-A26B34FE86C4}" type="parTrans" cxnId="{C19E89A8-2BE7-4A89-8A28-DFCB7D60A278}">
      <dgm:prSet/>
      <dgm:spPr/>
      <dgm:t>
        <a:bodyPr/>
        <a:lstStyle/>
        <a:p>
          <a:endParaRPr lang="en-US"/>
        </a:p>
      </dgm:t>
    </dgm:pt>
    <dgm:pt modelId="{F8EC9AFE-25DF-4507-9668-EBC26641283B}" type="sibTrans" cxnId="{C19E89A8-2BE7-4A89-8A28-DFCB7D60A278}">
      <dgm:prSet/>
      <dgm:spPr/>
      <dgm:t>
        <a:bodyPr/>
        <a:lstStyle/>
        <a:p>
          <a:endParaRPr lang="en-US"/>
        </a:p>
      </dgm:t>
    </dgm:pt>
    <dgm:pt modelId="{B26B710F-290A-4B19-9B76-30E8FB0A58FF}" type="pres">
      <dgm:prSet presAssocID="{41FF960B-BF11-4D1C-B162-46A62A78AB79}" presName="Name0" presStyleCnt="0">
        <dgm:presLayoutVars>
          <dgm:chMax val="7"/>
          <dgm:dir/>
          <dgm:resizeHandles val="exact"/>
        </dgm:presLayoutVars>
      </dgm:prSet>
      <dgm:spPr/>
    </dgm:pt>
    <dgm:pt modelId="{A81E249B-C2BA-4BCA-8957-2D84992E9C19}" type="pres">
      <dgm:prSet presAssocID="{41FF960B-BF11-4D1C-B162-46A62A78AB79}" presName="ellipse1" presStyleLbl="vennNode1" presStyleIdx="0" presStyleCnt="1" custScaleX="56715" custScaleY="57025" custLinFactNeighborX="-82646" custLinFactNeighborY="-11366">
        <dgm:presLayoutVars>
          <dgm:bulletEnabled val="1"/>
        </dgm:presLayoutVars>
      </dgm:prSet>
      <dgm:spPr/>
    </dgm:pt>
  </dgm:ptLst>
  <dgm:cxnLst>
    <dgm:cxn modelId="{B0B0845E-3458-449A-A979-FE802431F998}" type="presOf" srcId="{41FF960B-BF11-4D1C-B162-46A62A78AB79}" destId="{B26B710F-290A-4B19-9B76-30E8FB0A58FF}" srcOrd="0" destOrd="0" presId="urn:microsoft.com/office/officeart/2005/8/layout/rings+Icon"/>
    <dgm:cxn modelId="{C19E89A8-2BE7-4A89-8A28-DFCB7D60A278}" srcId="{41FF960B-BF11-4D1C-B162-46A62A78AB79}" destId="{A0F34286-5A18-4650-A065-D7D722BD84C6}" srcOrd="0" destOrd="0" parTransId="{29F6BD15-6D68-4EAD-BD57-A26B34FE86C4}" sibTransId="{F8EC9AFE-25DF-4507-9668-EBC26641283B}"/>
    <dgm:cxn modelId="{F049F8CD-6348-4F69-A104-192FD9B23C8B}" type="presOf" srcId="{A0F34286-5A18-4650-A065-D7D722BD84C6}" destId="{A81E249B-C2BA-4BCA-8957-2D84992E9C19}" srcOrd="0" destOrd="0" presId="urn:microsoft.com/office/officeart/2005/8/layout/rings+Icon"/>
    <dgm:cxn modelId="{63BA9E52-0F19-4879-AB3D-B0583B474DDE}" type="presParOf" srcId="{B26B710F-290A-4B19-9B76-30E8FB0A58FF}" destId="{A81E249B-C2BA-4BCA-8957-2D84992E9C19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E249B-C2BA-4BCA-8957-2D84992E9C19}">
      <dsp:nvSpPr>
        <dsp:cNvPr id="0" name=""/>
        <dsp:cNvSpPr/>
      </dsp:nvSpPr>
      <dsp:spPr>
        <a:xfrm>
          <a:off x="508267" y="703762"/>
          <a:ext cx="3943475" cy="396503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85776" y="1284427"/>
        <a:ext cx="2788457" cy="2803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F91B7-5D76-48B9-ABE0-D7B98F24583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6E9C8-D9DA-4959-8822-43CFC3A7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grandir Narrow 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E9C8-D9DA-4959-8822-43CFC3A7D2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6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6E9C8-D9DA-4959-8822-43CFC3A7D2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sv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63.sv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3.svg"/><Relationship Id="rId5" Type="http://schemas.openxmlformats.org/officeDocument/2006/relationships/image" Target="../media/image58.svg"/><Relationship Id="rId10" Type="http://schemas.openxmlformats.org/officeDocument/2006/relationships/image" Target="../media/image22.png"/><Relationship Id="rId4" Type="http://schemas.openxmlformats.org/officeDocument/2006/relationships/image" Target="../media/image57.png"/><Relationship Id="rId9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12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8.sv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Data" Target="../diagrams/data1.xml"/><Relationship Id="rId18" Type="http://schemas.openxmlformats.org/officeDocument/2006/relationships/image" Target="../media/image27.jpeg"/><Relationship Id="rId3" Type="http://schemas.openxmlformats.org/officeDocument/2006/relationships/image" Target="../media/image16.svg"/><Relationship Id="rId7" Type="http://schemas.openxmlformats.org/officeDocument/2006/relationships/image" Target="../media/image25.svg"/><Relationship Id="rId12" Type="http://schemas.openxmlformats.org/officeDocument/2006/relationships/image" Target="../media/image21.svg"/><Relationship Id="rId17" Type="http://schemas.microsoft.com/office/2007/relationships/diagramDrawing" Target="../diagrams/drawing1.xml"/><Relationship Id="rId2" Type="http://schemas.openxmlformats.org/officeDocument/2006/relationships/image" Target="../media/image15.png"/><Relationship Id="rId16" Type="http://schemas.openxmlformats.org/officeDocument/2006/relationships/diagramColors" Target="../diagrams/colors1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18.sv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13.svg"/><Relationship Id="rId1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1.svg"/><Relationship Id="rId1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0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31.svg"/><Relationship Id="rId10" Type="http://schemas.openxmlformats.org/officeDocument/2006/relationships/image" Target="../media/image13.svg"/><Relationship Id="rId19" Type="http://schemas.microsoft.com/office/2007/relationships/hdphoto" Target="../media/hdphoto1.wdp"/><Relationship Id="rId4" Type="http://schemas.openxmlformats.org/officeDocument/2006/relationships/image" Target="../media/image16.svg"/><Relationship Id="rId9" Type="http://schemas.openxmlformats.org/officeDocument/2006/relationships/image" Target="../media/image12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3.wdp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svg"/><Relationship Id="rId7" Type="http://schemas.openxmlformats.org/officeDocument/2006/relationships/image" Target="../media/image2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5F97D0-0A95-6776-C432-E89BACC3D6F7}"/>
              </a:ext>
            </a:extLst>
          </p:cNvPr>
          <p:cNvSpPr/>
          <p:nvPr/>
        </p:nvSpPr>
        <p:spPr>
          <a:xfrm>
            <a:off x="2760068" y="6972300"/>
            <a:ext cx="6383932" cy="84374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5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Week : 2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52710" y="1178511"/>
            <a:ext cx="1561364" cy="8544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8306" y="277505"/>
            <a:ext cx="3432328" cy="1029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63732" y="2209164"/>
            <a:ext cx="850914" cy="8509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32848" y="9479527"/>
            <a:ext cx="2231046" cy="12209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 l="53736" b="1480"/>
          <a:stretch>
            <a:fillRect/>
          </a:stretch>
        </p:blipFill>
        <p:spPr>
          <a:xfrm>
            <a:off x="10125281" y="1482778"/>
            <a:ext cx="6010794" cy="81682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60068" y="4060756"/>
            <a:ext cx="8393933" cy="2518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44"/>
              </a:lnSpc>
            </a:pPr>
            <a:r>
              <a:rPr lang="en-US" sz="11500" dirty="0">
                <a:solidFill>
                  <a:srgbClr val="213969"/>
                </a:solidFill>
                <a:latin typeface="Bauhaus 93" panose="04030905020B02020C02" pitchFamily="82" charset="0"/>
                <a:cs typeface="Adarghal 1" panose="02010000000000000000" pitchFamily="2" charset="-78"/>
              </a:rPr>
              <a:t>Data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1255" y="2850528"/>
            <a:ext cx="4620145" cy="965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1"/>
              </a:lnSpc>
              <a:spcBef>
                <a:spcPct val="0"/>
              </a:spcBef>
            </a:pPr>
            <a:r>
              <a:rPr lang="en-US" sz="5943" b="1" dirty="0">
                <a:solidFill>
                  <a:srgbClr val="D75581"/>
                </a:solidFill>
                <a:latin typeface="Berlin Sans FB Demi" panose="020E0802020502020306" pitchFamily="34" charset="0"/>
              </a:rPr>
              <a:t>AI Bootcamp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25281" y="6776574"/>
            <a:ext cx="425457" cy="4254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550738" y="1181146"/>
            <a:ext cx="603264" cy="60326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36716" y="-332990"/>
            <a:ext cx="2231046" cy="1220991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B39B4B9F-8A6C-242B-B053-214C7C51A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15124" y="8253997"/>
            <a:ext cx="1755498" cy="17554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2C1750-51CB-2CF1-FA4D-E72237DADCAD}"/>
              </a:ext>
            </a:extLst>
          </p:cNvPr>
          <p:cNvSpPr/>
          <p:nvPr/>
        </p:nvSpPr>
        <p:spPr>
          <a:xfrm>
            <a:off x="2760068" y="7832127"/>
            <a:ext cx="6475766" cy="84374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5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Abdulaziz Saud Alsubaie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27A635-473F-5F24-F801-80F597546CE3}"/>
              </a:ext>
            </a:extLst>
          </p:cNvPr>
          <p:cNvSpPr/>
          <p:nvPr/>
        </p:nvSpPr>
        <p:spPr>
          <a:xfrm>
            <a:off x="2760067" y="8691954"/>
            <a:ext cx="6475767" cy="84374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55" dirty="0">
                <a:solidFill>
                  <a:srgbClr val="F4F6FC"/>
                </a:solidFill>
                <a:latin typeface="Berlin Sans FB Demi" panose="020E0802020502020306" pitchFamily="34" charset="0"/>
              </a:rPr>
              <a:t>Osamah Waleed Aldahlan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1400" y="9639300"/>
            <a:ext cx="3432328" cy="102969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E6DED9-AEF7-A1D1-05F2-C3845867A5E6}"/>
              </a:ext>
            </a:extLst>
          </p:cNvPr>
          <p:cNvSpPr/>
          <p:nvPr/>
        </p:nvSpPr>
        <p:spPr>
          <a:xfrm>
            <a:off x="4343401" y="970068"/>
            <a:ext cx="9601198" cy="1093435"/>
          </a:xfrm>
          <a:prstGeom prst="roundRect">
            <a:avLst>
              <a:gd name="adj" fmla="val 35101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Python VS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68BDE-2875-48F7-0902-199919BAE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48100"/>
            <a:ext cx="9365596" cy="6096000"/>
          </a:xfrm>
          <a:prstGeom prst="rect">
            <a:avLst/>
          </a:prstGeom>
        </p:spPr>
      </p:pic>
      <p:pic>
        <p:nvPicPr>
          <p:cNvPr id="11" name="Picture 18" descr="Python Logo, symbol, meaning, history, PNG, brand">
            <a:extLst>
              <a:ext uri="{FF2B5EF4-FFF2-40B4-BE49-F238E27FC236}">
                <a16:creationId xmlns:a16="http://schemas.microsoft.com/office/drawing/2014/main" id="{2FE09749-5594-53CB-6B3F-DEB076D0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95" y="1888041"/>
            <a:ext cx="4609210" cy="259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CA2685-E9FE-9BB4-5126-71B091BFC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9906" y="4686300"/>
            <a:ext cx="7174088" cy="4875802"/>
          </a:xfrm>
          <a:prstGeom prst="rect">
            <a:avLst/>
          </a:prstGeom>
        </p:spPr>
      </p:pic>
      <p:pic>
        <p:nvPicPr>
          <p:cNvPr id="14" name="Picture 10" descr="Microsoft Power BI - AdHoc Consult">
            <a:extLst>
              <a:ext uri="{FF2B5EF4-FFF2-40B4-BE49-F238E27FC236}">
                <a16:creationId xmlns:a16="http://schemas.microsoft.com/office/drawing/2014/main" id="{C04B9560-B2C3-71DB-3696-07F039DE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631" y="1980202"/>
            <a:ext cx="481648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9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1518" y="1153591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E6DED9-AEF7-A1D1-05F2-C3845867A5E6}"/>
              </a:ext>
            </a:extLst>
          </p:cNvPr>
          <p:cNvSpPr/>
          <p:nvPr/>
        </p:nvSpPr>
        <p:spPr>
          <a:xfrm>
            <a:off x="4343401" y="970068"/>
            <a:ext cx="9601198" cy="1093435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  <a:ea typeface="STHupo"/>
              </a:rPr>
              <a:t>Live </a:t>
            </a:r>
            <a:r>
              <a:rPr lang="en-US" sz="6600" dirty="0">
                <a:solidFill>
                  <a:srgbClr val="F4F6FC"/>
                </a:solidFill>
                <a:latin typeface="Berlin Sans FB Demi" panose="020E0802020502020306" pitchFamily="34" charset="0"/>
                <a:ea typeface="STHupo"/>
              </a:rPr>
              <a:t>Power BI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890365C3-2BA5-3A78-830D-4B5530AB95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443305"/>
                  </p:ext>
                </p:extLst>
              </p:nvPr>
            </p:nvGraphicFramePr>
            <p:xfrm>
              <a:off x="1143000" y="2183290"/>
              <a:ext cx="15697200" cy="75322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4" name="Add-in" descr="Add-in content for Microsoft Power BI.">
                <a:extLst>
                  <a:ext uri="{FF2B5EF4-FFF2-40B4-BE49-F238E27FC236}">
                    <a16:creationId xmlns:a16="http://schemas.microsoft.com/office/drawing/2014/main" id="{890365C3-2BA5-3A78-830D-4B5530AB95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3000" y="2183290"/>
                <a:ext cx="15697200" cy="75322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05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13528" y="796615"/>
            <a:ext cx="2873043" cy="30155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93451" y="-5089716"/>
            <a:ext cx="6501663" cy="6728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8612173" y="8663097"/>
            <a:ext cx="6501663" cy="67287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32664" y="9095157"/>
            <a:ext cx="1561364" cy="85449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A5096A1-FB35-F806-3328-9EA0C8E4489A}"/>
              </a:ext>
            </a:extLst>
          </p:cNvPr>
          <p:cNvSpPr/>
          <p:nvPr/>
        </p:nvSpPr>
        <p:spPr>
          <a:xfrm>
            <a:off x="4572000" y="2184942"/>
            <a:ext cx="8305800" cy="1093435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7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6F6F6"/>
                </a:solidFill>
                <a:latin typeface="Berlin Sans FB Demi" panose="020E0802020502020306" pitchFamily="34" charset="0"/>
              </a:rPr>
              <a:t>Experimental Phase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6F6F6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975E9-CA67-C7DA-F99E-2E45EDAF378F}"/>
              </a:ext>
            </a:extLst>
          </p:cNvPr>
          <p:cNvSpPr txBox="1"/>
          <p:nvPr/>
        </p:nvSpPr>
        <p:spPr>
          <a:xfrm>
            <a:off x="6324600" y="5121775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13969"/>
                </a:solidFill>
                <a:latin typeface="Berlin Sans FB Demi" panose="020E0802020502020306" pitchFamily="34" charset="0"/>
              </a:rPr>
              <a:t>Osamah</a:t>
            </a:r>
            <a:r>
              <a:rPr lang="en-US" sz="4800" dirty="0">
                <a:solidFill>
                  <a:srgbClr val="213969"/>
                </a:solidFill>
                <a:latin typeface="Agrandir Narrow Bold"/>
              </a:rPr>
              <a:t> Aldahlan  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9B7938BC-8CF6-8E3C-62D2-82CC28CB34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3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13528" y="796615"/>
            <a:ext cx="2873043" cy="30155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93451" y="-5089716"/>
            <a:ext cx="6501663" cy="6728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8612173" y="8663097"/>
            <a:ext cx="6501663" cy="67287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32664" y="9095157"/>
            <a:ext cx="1561364" cy="854492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9B7938BC-8CF6-8E3C-62D2-82CC28CB34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519C84-4B38-3C66-074D-B6FBC2EA1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7747" y="1877168"/>
            <a:ext cx="6095257" cy="60952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93451" y="-5089716"/>
            <a:ext cx="6501663" cy="67287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100000">
            <a:off x="8612173" y="8663097"/>
            <a:ext cx="6501663" cy="672875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32664" y="9095157"/>
            <a:ext cx="1561364" cy="85449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81424F-FC7B-7F76-D784-405194E29593}"/>
              </a:ext>
            </a:extLst>
          </p:cNvPr>
          <p:cNvSpPr/>
          <p:nvPr/>
        </p:nvSpPr>
        <p:spPr>
          <a:xfrm>
            <a:off x="5651684" y="1485900"/>
            <a:ext cx="6984632" cy="1754464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9600" dirty="0">
                <a:solidFill>
                  <a:schemeClr val="bg1"/>
                </a:solidFill>
                <a:latin typeface="Bauhaus 93" panose="04030905020B02020C02" pitchFamily="82" charset="0"/>
              </a:rPr>
              <a:t>Thank You</a:t>
            </a:r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56041A3C-A20C-C891-20DD-4F16246EFA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4386"/>
          <a:stretch/>
        </p:blipFill>
        <p:spPr>
          <a:xfrm flipH="1">
            <a:off x="16332820" y="5143383"/>
            <a:ext cx="1981200" cy="425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AE569-F27B-FC78-AAFF-9B46B54398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7" b="13162"/>
          <a:stretch/>
        </p:blipFill>
        <p:spPr>
          <a:xfrm>
            <a:off x="-331656" y="5319516"/>
            <a:ext cx="14559466" cy="536377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13446-E9F8-0094-FACC-AD16C051D0ED}"/>
              </a:ext>
            </a:extLst>
          </p:cNvPr>
          <p:cNvSpPr/>
          <p:nvPr/>
        </p:nvSpPr>
        <p:spPr>
          <a:xfrm>
            <a:off x="5906117" y="3806224"/>
            <a:ext cx="6475766" cy="84374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55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Abdulaziz Saud Alsubaie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8916C3-3E59-D218-047B-7788C9DBAD4E}"/>
              </a:ext>
            </a:extLst>
          </p:cNvPr>
          <p:cNvSpPr/>
          <p:nvPr/>
        </p:nvSpPr>
        <p:spPr>
          <a:xfrm>
            <a:off x="5906117" y="5022492"/>
            <a:ext cx="6475767" cy="843740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ts val="553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55" dirty="0">
                <a:solidFill>
                  <a:srgbClr val="F4F6FC"/>
                </a:solidFill>
                <a:latin typeface="Berlin Sans FB Demi" panose="020E0802020502020306" pitchFamily="34" charset="0"/>
              </a:rPr>
              <a:t>Osamah Waleed Aldahlan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4267200" y="868451"/>
            <a:ext cx="9266776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98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What is data Visualization?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674927" y="5791054"/>
            <a:ext cx="850914" cy="85091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100384" y="4639497"/>
            <a:ext cx="12087231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400" dirty="0">
                <a:latin typeface="Berlin Sans FB Demi" panose="020E0802020502020306" pitchFamily="34" charset="0"/>
                <a:ea typeface="STHupo"/>
              </a:rPr>
              <a:t>Data visualization : is the presentation of data in a pictorial or graphical format</a:t>
            </a:r>
            <a:r>
              <a:rPr lang="en-US" sz="4299" dirty="0">
                <a:solidFill>
                  <a:srgbClr val="050A30"/>
                </a:solidFill>
                <a:latin typeface="Agrandir Narrow"/>
                <a:ea typeface="STHupo"/>
              </a:rPr>
              <a:t>.</a:t>
            </a:r>
            <a:endParaRPr lang="en-US" sz="4400" dirty="0">
              <a:latin typeface="Berlin Sans FB Demi" panose="020E0802020502020306" pitchFamily="34" charset="0"/>
              <a:ea typeface="STHupo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252738" y="3162300"/>
            <a:ext cx="562475" cy="562475"/>
          </a:xfrm>
          <a:prstGeom prst="rect">
            <a:avLst/>
          </a:prstGeom>
        </p:spPr>
      </p:pic>
      <p:pic>
        <p:nvPicPr>
          <p:cNvPr id="31" name="Picture 28">
            <a:extLst>
              <a:ext uri="{FF2B5EF4-FFF2-40B4-BE49-F238E27FC236}">
                <a16:creationId xmlns:a16="http://schemas.microsoft.com/office/drawing/2014/main" id="{520E7C52-A0C0-85F9-2822-342627F0C7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262702" y="6101890"/>
            <a:ext cx="4050596" cy="4251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4206250" y="872758"/>
            <a:ext cx="10668000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98" b="0" i="0" u="none" strike="noStrike" kern="1200" cap="none" spc="0" normalizeH="0" baseline="0" noProof="0" dirty="0">
                <a:ln>
                  <a:noFill/>
                </a:ln>
                <a:solidFill>
                  <a:srgbClr val="F4F6FC"/>
                </a:solidFill>
                <a:effectLst/>
                <a:uLnTx/>
                <a:uFillTx/>
                <a:latin typeface="Berlin Sans FB Demi" panose="020E0802020502020306" pitchFamily="34" charset="0"/>
              </a:rPr>
              <a:t>The history of data Visualization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3000" y="1222064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92400" y="9279470"/>
            <a:ext cx="3432328" cy="10296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66865" y="7840746"/>
            <a:ext cx="850914" cy="85091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230600" y="2552700"/>
            <a:ext cx="562475" cy="562475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608DA3E8-A4BE-6FA3-A0B0-8A2E74227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290481"/>
              </p:ext>
            </p:extLst>
          </p:nvPr>
        </p:nvGraphicFramePr>
        <p:xfrm>
          <a:off x="470481" y="2076556"/>
          <a:ext cx="16453001" cy="6953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050" name="Picture 2" descr="Map of World Map ǀ Maps of all cities and countries for your wall">
            <a:extLst>
              <a:ext uri="{FF2B5EF4-FFF2-40B4-BE49-F238E27FC236}">
                <a16:creationId xmlns:a16="http://schemas.microsoft.com/office/drawing/2014/main" id="{6BBB630D-E130-5D73-31CA-1F8051A8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947" y="5080309"/>
            <a:ext cx="4480550" cy="33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building, cage, net&#10;&#10;Description automatically generated">
            <a:extLst>
              <a:ext uri="{FF2B5EF4-FFF2-40B4-BE49-F238E27FC236}">
                <a16:creationId xmlns:a16="http://schemas.microsoft.com/office/drawing/2014/main" id="{B0D03282-9F8F-7ED7-2C60-79C0CB3A44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39950" y="3163162"/>
            <a:ext cx="4800600" cy="254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DDBF2-BD34-4EE6-0B06-56EEB4BA5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659" y="6792943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0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A536BF-2F2D-F85F-B424-99019A6327AF}"/>
              </a:ext>
            </a:extLst>
          </p:cNvPr>
          <p:cNvSpPr/>
          <p:nvPr/>
        </p:nvSpPr>
        <p:spPr>
          <a:xfrm>
            <a:off x="2145199" y="644588"/>
            <a:ext cx="14020800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erlin Sans FB Demi" panose="020E0802020502020306" pitchFamily="34" charset="0"/>
                <a:ea typeface="STHupo"/>
              </a:rPr>
              <a:t>What is the purpose of visualizing data?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615530" y="4783662"/>
            <a:ext cx="1380744" cy="13807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A7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04810" y="4691068"/>
            <a:ext cx="1380744" cy="13807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64018" y="4783662"/>
            <a:ext cx="1380744" cy="13807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558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53298" y="4691067"/>
            <a:ext cx="1380744" cy="13807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40405" y="4770689"/>
            <a:ext cx="1380744" cy="138074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39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29685" y="4678095"/>
            <a:ext cx="1380744" cy="138074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80741" y="6710527"/>
            <a:ext cx="45553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dirty="0">
                <a:latin typeface="Agrandir Narrow Bold" panose="020B0604020202020204" charset="0"/>
              </a:rPr>
              <a:t>Make the Data readable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70482" y="8691660"/>
            <a:ext cx="1116436" cy="113328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26707" y="9207080"/>
            <a:ext cx="3432328" cy="10296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085156" y="4683570"/>
            <a:ext cx="850914" cy="85091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158194" y="492681"/>
            <a:ext cx="2544403" cy="248503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658600" y="6682313"/>
            <a:ext cx="624607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050A30"/>
                </a:solidFill>
                <a:latin typeface="Agrandir Narrow Bold"/>
              </a:rPr>
              <a:t>Facilitate finding the errors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318902" y="6710527"/>
            <a:ext cx="533969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" sz="3000" b="1" dirty="0">
                <a:latin typeface="Agrandir Narrow Bold" panose="020B0604020202020204" charset="0"/>
              </a:rPr>
              <a:t>Helps to make better decisions</a:t>
            </a:r>
            <a:endParaRPr lang="en-US" sz="3000" b="1" dirty="0">
              <a:latin typeface="Agrandir Narrow Bold" panose="020B0604020202020204" charset="0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453115" y="4121095"/>
            <a:ext cx="562475" cy="562475"/>
          </a:xfrm>
          <a:prstGeom prst="rect">
            <a:avLst/>
          </a:prstGeom>
        </p:spPr>
      </p:pic>
      <p:pic>
        <p:nvPicPr>
          <p:cNvPr id="31" name="Graphic 30" descr="Pie chart with solid fill">
            <a:extLst>
              <a:ext uri="{FF2B5EF4-FFF2-40B4-BE49-F238E27FC236}">
                <a16:creationId xmlns:a16="http://schemas.microsoft.com/office/drawing/2014/main" id="{0E5722F7-8BCB-0E76-99AF-43D2AAAB6A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6911" y="4683997"/>
            <a:ext cx="1380744" cy="1380744"/>
          </a:xfrm>
          <a:prstGeom prst="rect">
            <a:avLst/>
          </a:prstGeom>
        </p:spPr>
      </p:pic>
      <p:pic>
        <p:nvPicPr>
          <p:cNvPr id="36" name="Graphic 35" descr="Man crossing arms">
            <a:extLst>
              <a:ext uri="{FF2B5EF4-FFF2-40B4-BE49-F238E27FC236}">
                <a16:creationId xmlns:a16="http://schemas.microsoft.com/office/drawing/2014/main" id="{196CFA38-98E1-C284-0F15-0E2890C95F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7345" y="4671837"/>
            <a:ext cx="1380744" cy="1320274"/>
          </a:xfrm>
          <a:prstGeom prst="rect">
            <a:avLst/>
          </a:prstGeom>
        </p:spPr>
      </p:pic>
      <p:pic>
        <p:nvPicPr>
          <p:cNvPr id="1028" name="Picture 4" descr="Error Icon png download - 723*1023 - Free Transparent Icon Design png  Download. - CleanPNG / KissPNG">
            <a:extLst>
              <a:ext uri="{FF2B5EF4-FFF2-40B4-BE49-F238E27FC236}">
                <a16:creationId xmlns:a16="http://schemas.microsoft.com/office/drawing/2014/main" id="{DAE42268-B158-C08E-5F30-437AFFBF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62222" y1="47692" x2="59556" y2="50769"/>
                        <a14:foregroundMark x1="59444" y1="49423" x2="58222" y2="50865"/>
                        <a14:foregroundMark x1="58778" y1="50673" x2="58778" y2="50673"/>
                        <a14:foregroundMark x1="58556" y1="50673" x2="58111" y2="50865"/>
                        <a14:foregroundMark x1="57889" y1="50962" x2="57889" y2="50962"/>
                        <a14:foregroundMark x1="57222" y1="51346" x2="57222" y2="51346"/>
                        <a14:backgroundMark x1="36444" y1="20096" x2="24889" y2="25288"/>
                        <a14:backgroundMark x1="43889" y1="45577" x2="55667" y2="54519"/>
                        <a14:backgroundMark x1="55667" y1="54519" x2="55667" y2="54519"/>
                        <a14:backgroundMark x1="58111" y1="44615" x2="43333" y2="56827"/>
                        <a14:backgroundMark x1="55317" y1="51346" x2="47000" y2="55000"/>
                        <a14:backgroundMark x1="56191" y1="50962" x2="55317" y2="51346"/>
                        <a14:backgroundMark x1="56849" y1="50673" x2="56191" y2="50962"/>
                        <a14:backgroundMark x1="57416" y1="50424" x2="56849" y2="50673"/>
                        <a14:backgroundMark x1="41556" y1="58558" x2="43333" y2="61827"/>
                        <a14:backgroundMark x1="45000" y1="57308" x2="40556" y2="60481"/>
                        <a14:backgroundMark x1="44556" y1="56538" x2="42333" y2="60577"/>
                        <a14:backgroundMark x1="41889" y1="60577" x2="41333" y2="62500"/>
                        <a14:backgroundMark x1="43000" y1="60769" x2="42333" y2="61538"/>
                        <a14:backgroundMark x1="46778" y1="45096" x2="42111" y2="44135"/>
                        <a14:backgroundMark x1="42111" y1="44038" x2="45889" y2="47500"/>
                        <a14:backgroundMark x1="55778" y1="55385" x2="59111" y2="58558"/>
                        <a14:backgroundMark x1="58444" y1="57019" x2="55222" y2="56731"/>
                        <a14:backgroundMark x1="53778" y1="53750" x2="57111" y2="58077"/>
                        <a14:backgroundMark x1="59111" y1="58173" x2="62111" y2="60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045" y="4534211"/>
            <a:ext cx="1380744" cy="15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5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9660" y="4300534"/>
            <a:ext cx="918339" cy="9183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1321" y="4218294"/>
            <a:ext cx="918339" cy="9183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A7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46511" y="6289812"/>
            <a:ext cx="918339" cy="9183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48172" y="6207572"/>
            <a:ext cx="918339" cy="9183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396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65440" y="4338529"/>
            <a:ext cx="918339" cy="9183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67101" y="4256288"/>
            <a:ext cx="918339" cy="9183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7558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00945" y="6306865"/>
            <a:ext cx="918339" cy="91833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02606" y="6224624"/>
            <a:ext cx="918339" cy="91833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rot="5400000">
            <a:off x="6966537" y="5814227"/>
            <a:ext cx="3229966" cy="0"/>
          </a:xfrm>
          <a:prstGeom prst="line">
            <a:avLst/>
          </a:prstGeom>
          <a:ln w="38100" cap="flat">
            <a:solidFill>
              <a:srgbClr val="42265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97729" y="-425289"/>
            <a:ext cx="2168999" cy="118703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62702" y="6101890"/>
            <a:ext cx="4050596" cy="425158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139410" y="4321095"/>
            <a:ext cx="522161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latin typeface="+mj-lt"/>
              </a:rPr>
              <a:t>Data visualization tool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07283" y="6328187"/>
            <a:ext cx="32766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latin typeface="+mj-lt"/>
              </a:rPr>
              <a:t>Cleaned Data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9191" y="4266689"/>
            <a:ext cx="1032027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 dirty="0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51177" y="6284392"/>
            <a:ext cx="932422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 dirty="0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53854" y="4304683"/>
            <a:ext cx="973144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4494" y="6306865"/>
            <a:ext cx="873539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 dirty="0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25200" y="4371379"/>
            <a:ext cx="491817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latin typeface="+mj-lt"/>
              </a:rPr>
              <a:t>Knowledge of charts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60056" y="6405957"/>
            <a:ext cx="405059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latin typeface="+mj-lt"/>
              </a:rPr>
              <a:t>Questions to ask  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12946" y="761745"/>
            <a:ext cx="3432328" cy="102969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9581849-36CF-43A8-015E-79CED4B0B104}"/>
              </a:ext>
            </a:extLst>
          </p:cNvPr>
          <p:cNvSpPr/>
          <p:nvPr/>
        </p:nvSpPr>
        <p:spPr>
          <a:xfrm>
            <a:off x="6362701" y="995938"/>
            <a:ext cx="5562598" cy="1093435"/>
          </a:xfrm>
          <a:prstGeom prst="roundRect">
            <a:avLst>
              <a:gd name="adj" fmla="val 35101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latin typeface="Berlin Sans FB Demi" panose="020E0802020502020306" pitchFamily="34" charset="0"/>
                <a:ea typeface="STHupo"/>
              </a:rPr>
              <a:t>Requirements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6454" y="6971110"/>
            <a:ext cx="3475783" cy="32988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E6DED9-AEF7-A1D1-05F2-C3845867A5E6}"/>
              </a:ext>
            </a:extLst>
          </p:cNvPr>
          <p:cNvSpPr/>
          <p:nvPr/>
        </p:nvSpPr>
        <p:spPr>
          <a:xfrm>
            <a:off x="4343401" y="952876"/>
            <a:ext cx="9601198" cy="1093435"/>
          </a:xfrm>
          <a:prstGeom prst="roundRect">
            <a:avLst>
              <a:gd name="adj" fmla="val 35101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67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latin typeface="Berlin Sans FB Demi" panose="020E0802020502020306" pitchFamily="34" charset="0"/>
                <a:ea typeface="STHupo"/>
              </a:rPr>
              <a:t>Data </a:t>
            </a:r>
            <a:r>
              <a:rPr lang="en" sz="6600" dirty="0">
                <a:latin typeface="Berlin Sans FB Demi" panose="020E0802020502020306" pitchFamily="34" charset="0"/>
                <a:ea typeface="STHupo"/>
              </a:rPr>
              <a:t>Visualization</a:t>
            </a:r>
            <a:r>
              <a:rPr lang="en-US" sz="6600" dirty="0">
                <a:latin typeface="Berlin Sans FB Demi" panose="020E0802020502020306" pitchFamily="34" charset="0"/>
                <a:ea typeface="STHupo"/>
              </a:rPr>
              <a:t> tools</a:t>
            </a:r>
            <a:endParaRPr kumimoji="0" lang="en-US" sz="5598" b="0" i="0" u="none" strike="noStrike" kern="1200" cap="none" spc="0" normalizeH="0" baseline="0" noProof="0" dirty="0">
              <a:ln>
                <a:noFill/>
              </a:ln>
              <a:solidFill>
                <a:srgbClr val="F4F6FC"/>
              </a:solidFill>
              <a:effectLst/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21" name="Picture 6" descr="Looker Studio Integration | CallTrackingMetrics">
            <a:extLst>
              <a:ext uri="{FF2B5EF4-FFF2-40B4-BE49-F238E27FC236}">
                <a16:creationId xmlns:a16="http://schemas.microsoft.com/office/drawing/2014/main" id="{55AF9961-F2AE-2B83-503D-9A7B1CAE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96" b="88696" l="1831" r="98627">
                        <a14:foregroundMark x1="2746" y1="18261" x2="2059" y2="18261"/>
                        <a14:foregroundMark x1="6178" y1="26087" x2="6178" y2="26087"/>
                        <a14:foregroundMark x1="9611" y1="8696" x2="9611" y2="8696"/>
                        <a14:foregroundMark x1="10069" y1="45217" x2="10069" y2="45217"/>
                        <a14:foregroundMark x1="10755" y1="45217" x2="13043" y2="47826"/>
                        <a14:foregroundMark x1="25172" y1="24348" x2="25629" y2="28696"/>
                        <a14:foregroundMark x1="36156" y1="53913" x2="36842" y2="58261"/>
                        <a14:foregroundMark x1="52403" y1="49565" x2="51945" y2="54783"/>
                        <a14:foregroundMark x1="78947" y1="50435" x2="78947" y2="60000"/>
                        <a14:foregroundMark x1="93593" y1="45217" x2="93593" y2="55652"/>
                        <a14:foregroundMark x1="98627" y1="37391" x2="98627" y2="3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89668"/>
            <a:ext cx="5108080" cy="134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Microsoft Power BI - AdHoc Consult">
            <a:extLst>
              <a:ext uri="{FF2B5EF4-FFF2-40B4-BE49-F238E27FC236}">
                <a16:creationId xmlns:a16="http://schemas.microsoft.com/office/drawing/2014/main" id="{869F89E1-E7AB-E436-081C-70BCCCE8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781300"/>
            <a:ext cx="481648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Python Logo, symbol, meaning, history, PNG, brand">
            <a:extLst>
              <a:ext uri="{FF2B5EF4-FFF2-40B4-BE49-F238E27FC236}">
                <a16:creationId xmlns:a16="http://schemas.microsoft.com/office/drawing/2014/main" id="{CA4748B9-68D2-680E-51FB-CE72FA17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96" y="5189541"/>
            <a:ext cx="4609210" cy="259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box Logo Square Insight Platforms">
            <a:extLst>
              <a:ext uri="{FF2B5EF4-FFF2-40B4-BE49-F238E27FC236}">
                <a16:creationId xmlns:a16="http://schemas.microsoft.com/office/drawing/2014/main" id="{31A649C1-6B68-188C-A8EA-6567F82A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808" r="94231">
                        <a14:foregroundMark x1="12885" y1="42885" x2="9038" y2="45000"/>
                        <a14:foregroundMark x1="4808" y1="46346" x2="5769" y2="51346"/>
                        <a14:foregroundMark x1="14197" y1="49423" x2="14231" y2="50000"/>
                        <a14:foregroundMark x1="14129" y1="48269" x2="14197" y2="49423"/>
                        <a14:foregroundMark x1="14061" y1="47115" x2="14129" y2="48269"/>
                        <a14:foregroundMark x1="14038" y1="46731" x2="14061" y2="47115"/>
                        <a14:foregroundMark x1="29808" y1="49423" x2="30577" y2="51538"/>
                        <a14:foregroundMark x1="30192" y1="49615" x2="30385" y2="53077"/>
                        <a14:foregroundMark x1="36154" y1="44423" x2="36346" y2="51154"/>
                        <a14:foregroundMark x1="46715" y1="51731" x2="46731" y2="51923"/>
                        <a14:foregroundMark x1="46346" y1="47308" x2="46715" y2="51731"/>
                        <a14:foregroundMark x1="46705" y1="52308" x2="46346" y2="55000"/>
                        <a14:foregroundMark x1="46731" y1="52115" x2="46705" y2="52308"/>
                        <a14:foregroundMark x1="44808" y1="50192" x2="43462" y2="50192"/>
                        <a14:foregroundMark x1="41970" y1="51731" x2="41154" y2="52115"/>
                        <a14:foregroundMark x1="44423" y1="50577" x2="41970" y2="51731"/>
                        <a14:foregroundMark x1="44423" y1="46346" x2="44423" y2="46346"/>
                        <a14:foregroundMark x1="44423" y1="46346" x2="44423" y2="46346"/>
                        <a14:foregroundMark x1="52692" y1="47115" x2="52692" y2="47115"/>
                        <a14:foregroundMark x1="52115" y1="46731" x2="52115" y2="46731"/>
                        <a14:foregroundMark x1="52115" y1="46731" x2="51731" y2="49231"/>
                        <a14:foregroundMark x1="51538" y1="50577" x2="51923" y2="53269"/>
                        <a14:foregroundMark x1="60962" y1="46346" x2="63654" y2="47115"/>
                        <a14:foregroundMark x1="63654" y1="52692" x2="63654" y2="54038"/>
                        <a14:foregroundMark x1="63654" y1="49038" x2="63654" y2="52692"/>
                        <a14:foregroundMark x1="60385" y1="50769" x2="57885" y2="52500"/>
                        <a14:foregroundMark x1="69038" y1="45769" x2="69423" y2="50000"/>
                        <a14:foregroundMark x1="70948" y1="53654" x2="72115" y2="54615"/>
                        <a14:foregroundMark x1="70480" y1="53269" x2="70948" y2="53654"/>
                        <a14:foregroundMark x1="70247" y1="53077" x2="70480" y2="53269"/>
                        <a14:foregroundMark x1="70014" y1="52885" x2="70247" y2="53077"/>
                        <a14:foregroundMark x1="69079" y1="52115" x2="70014" y2="52885"/>
                        <a14:foregroundMark x1="68846" y1="51923" x2="69079" y2="52115"/>
                        <a14:foregroundMark x1="74960" y1="51731" x2="75000" y2="51923"/>
                        <a14:foregroundMark x1="74231" y1="48269" x2="74960" y2="51731"/>
                        <a14:foregroundMark x1="79231" y1="48846" x2="79231" y2="52692"/>
                        <a14:foregroundMark x1="85000" y1="50192" x2="85385" y2="53269"/>
                        <a14:foregroundMark x1="94231" y1="47885" x2="90962" y2="50192"/>
                        <a14:foregroundMark x1="13462" y1="46731" x2="13654" y2="53077"/>
                        <a14:foregroundMark x1="17885" y1="48654" x2="17692" y2="53654"/>
                        <a14:foregroundMark x1="90192" y1="48846" x2="90192" y2="48846"/>
                        <a14:foregroundMark x1="90192" y1="48846" x2="90577" y2="49615"/>
                        <a14:backgroundMark x1="71731" y1="51731" x2="71731" y2="51731"/>
                        <a14:backgroundMark x1="71731" y1="51923" x2="71731" y2="51923"/>
                        <a14:backgroundMark x1="71154" y1="52115" x2="71154" y2="52115"/>
                        <a14:backgroundMark x1="70962" y1="53269" x2="70962" y2="53269"/>
                        <a14:backgroundMark x1="70962" y1="52885" x2="70962" y2="52885"/>
                        <a14:backgroundMark x1="70962" y1="52885" x2="70962" y2="52885"/>
                        <a14:backgroundMark x1="70769" y1="53077" x2="70769" y2="53077"/>
                        <a14:backgroundMark x1="70769" y1="53077" x2="70769" y2="53077"/>
                        <a14:backgroundMark x1="70769" y1="53077" x2="70769" y2="53077"/>
                        <a14:backgroundMark x1="70769" y1="53077" x2="70769" y2="53077"/>
                        <a14:backgroundMark x1="70769" y1="53269" x2="70769" y2="53269"/>
                        <a14:backgroundMark x1="70962" y1="53654" x2="70962" y2="53654"/>
                        <a14:backgroundMark x1="61346" y1="52692" x2="61346" y2="52692"/>
                        <a14:backgroundMark x1="44423" y1="52308" x2="44423" y2="52308"/>
                        <a14:backgroundMark x1="43462" y1="51731" x2="43462" y2="51731"/>
                        <a14:backgroundMark x1="43269" y1="51731" x2="43269" y2="51731"/>
                        <a14:backgroundMark x1="43077" y1="51731" x2="43077" y2="51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01" y="4123681"/>
            <a:ext cx="4953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FEAE3C-6A4B-B75E-3021-36AD0BD43FD7}"/>
              </a:ext>
            </a:extLst>
          </p:cNvPr>
          <p:cNvSpPr/>
          <p:nvPr/>
        </p:nvSpPr>
        <p:spPr>
          <a:xfrm>
            <a:off x="4510764" y="716356"/>
            <a:ext cx="9266471" cy="1093435"/>
          </a:xfrm>
          <a:prstGeom prst="roundRect">
            <a:avLst>
              <a:gd name="adj" fmla="val 35101"/>
            </a:avLst>
          </a:prstGeom>
          <a:solidFill>
            <a:srgbClr val="D66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5844"/>
              </a:lnSpc>
              <a:spcBef>
                <a:spcPct val="0"/>
              </a:spcBef>
            </a:pPr>
            <a:r>
              <a:rPr lang="en-US" sz="6600" dirty="0">
                <a:solidFill>
                  <a:srgbClr val="F4F6FC"/>
                </a:solidFill>
                <a:latin typeface="Berlin Sans FB Demi" panose="020E0802020502020306" pitchFamily="34" charset="0"/>
              </a:rPr>
              <a:t>Power BI Software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19074" y="5481816"/>
            <a:ext cx="555114" cy="5551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8D9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9631" y="5406083"/>
            <a:ext cx="555114" cy="581135"/>
            <a:chOff x="0" y="-38100"/>
            <a:chExt cx="812800" cy="850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271" y="9105900"/>
            <a:ext cx="1048729" cy="106455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8758" y="955299"/>
            <a:ext cx="1561364" cy="85449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55483" y="2695853"/>
            <a:ext cx="850914" cy="85091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3000" y="4281563"/>
            <a:ext cx="7658311" cy="44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 u="none" dirty="0">
                <a:solidFill>
                  <a:srgbClr val="050A30"/>
                </a:solidFill>
                <a:latin typeface="Agrandir Narrow"/>
              </a:rPr>
              <a:t>How to Visualize Data in Power BI?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5160" y="2941160"/>
            <a:ext cx="8943808" cy="88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70"/>
              </a:lnSpc>
              <a:spcBef>
                <a:spcPct val="0"/>
              </a:spcBef>
            </a:pPr>
            <a:r>
              <a:rPr lang="en-US" sz="2891" u="none" dirty="0">
                <a:solidFill>
                  <a:srgbClr val="213969"/>
                </a:solidFill>
                <a:latin typeface="Agrandir Narrow Bold"/>
              </a:rPr>
              <a:t>The main idea of using data visualization tools is to answer all question required.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65779" y="5534931"/>
            <a:ext cx="2239063" cy="448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65"/>
              </a:lnSpc>
              <a:spcBef>
                <a:spcPct val="0"/>
              </a:spcBef>
            </a:pPr>
            <a:r>
              <a:rPr lang="en-US" sz="2971" dirty="0">
                <a:solidFill>
                  <a:srgbClr val="050A30"/>
                </a:solidFill>
                <a:latin typeface="Agrandir Narrow"/>
              </a:rPr>
              <a:t>Import data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65045" y="7915870"/>
            <a:ext cx="423923" cy="423923"/>
          </a:xfrm>
          <a:prstGeom prst="rect">
            <a:avLst/>
          </a:prstGeom>
        </p:spPr>
      </p:pic>
      <p:pic>
        <p:nvPicPr>
          <p:cNvPr id="19" name="Picture 10" descr="Microsoft Power BI - AdHoc Consult">
            <a:extLst>
              <a:ext uri="{FF2B5EF4-FFF2-40B4-BE49-F238E27FC236}">
                <a16:creationId xmlns:a16="http://schemas.microsoft.com/office/drawing/2014/main" id="{721C0D73-1962-F509-9B9C-7BFA9E520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6041704"/>
            <a:ext cx="7106210" cy="292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8">
            <a:extLst>
              <a:ext uri="{FF2B5EF4-FFF2-40B4-BE49-F238E27FC236}">
                <a16:creationId xmlns:a16="http://schemas.microsoft.com/office/drawing/2014/main" id="{9AFEC140-0432-C535-68FD-B98F15B08167}"/>
              </a:ext>
            </a:extLst>
          </p:cNvPr>
          <p:cNvGrpSpPr/>
          <p:nvPr/>
        </p:nvGrpSpPr>
        <p:grpSpPr>
          <a:xfrm>
            <a:off x="1413470" y="6372280"/>
            <a:ext cx="555114" cy="555114"/>
            <a:chOff x="0" y="0"/>
            <a:chExt cx="812800" cy="812800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96A04FA-AF81-6172-2615-BAA39D6B09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8D90"/>
            </a:solidFill>
          </p:spPr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AD667FFC-0E57-41FE-8014-5D258EBCBA0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32C1B653-0337-FA8E-64A8-D7A6C70E8F16}"/>
              </a:ext>
            </a:extLst>
          </p:cNvPr>
          <p:cNvGrpSpPr/>
          <p:nvPr/>
        </p:nvGrpSpPr>
        <p:grpSpPr>
          <a:xfrm>
            <a:off x="1354027" y="6322568"/>
            <a:ext cx="555114" cy="555114"/>
            <a:chOff x="0" y="0"/>
            <a:chExt cx="812800" cy="812800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A762676-BA10-0F85-54B3-A484AD17C68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0187FF3C-3A28-E0C5-13A6-DA7C3BAB754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8">
            <a:extLst>
              <a:ext uri="{FF2B5EF4-FFF2-40B4-BE49-F238E27FC236}">
                <a16:creationId xmlns:a16="http://schemas.microsoft.com/office/drawing/2014/main" id="{8D7AD19D-124C-5FF7-B418-352DE115B8A3}"/>
              </a:ext>
            </a:extLst>
          </p:cNvPr>
          <p:cNvGrpSpPr/>
          <p:nvPr/>
        </p:nvGrpSpPr>
        <p:grpSpPr>
          <a:xfrm>
            <a:off x="1389701" y="7304376"/>
            <a:ext cx="555114" cy="555114"/>
            <a:chOff x="0" y="0"/>
            <a:chExt cx="812800" cy="812800"/>
          </a:xfrm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08752853-3529-3F24-750E-82E9A6DD22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8D90"/>
            </a:solidFill>
          </p:spPr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3E87B83F-D961-B54F-A25C-170FDBA875B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11">
            <a:extLst>
              <a:ext uri="{FF2B5EF4-FFF2-40B4-BE49-F238E27FC236}">
                <a16:creationId xmlns:a16="http://schemas.microsoft.com/office/drawing/2014/main" id="{096344A1-3C92-6503-03E6-B14C395C0CA6}"/>
              </a:ext>
            </a:extLst>
          </p:cNvPr>
          <p:cNvGrpSpPr/>
          <p:nvPr/>
        </p:nvGrpSpPr>
        <p:grpSpPr>
          <a:xfrm>
            <a:off x="1330258" y="7254664"/>
            <a:ext cx="555114" cy="555114"/>
            <a:chOff x="0" y="0"/>
            <a:chExt cx="812800" cy="8128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C97E0A77-7C53-7E8E-59E6-B1425160043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AEF716FE-7CF6-C403-05AC-C6CAF751D39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656DA26-3E43-7505-6B1C-CDFA12606D89}"/>
              </a:ext>
            </a:extLst>
          </p:cNvPr>
          <p:cNvSpPr txBox="1"/>
          <p:nvPr/>
        </p:nvSpPr>
        <p:spPr>
          <a:xfrm>
            <a:off x="2028027" y="6478893"/>
            <a:ext cx="5501015" cy="50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lnSpc>
                <a:spcPct val="90000"/>
              </a:lnSpc>
              <a:buClr>
                <a:srgbClr val="191919"/>
              </a:buClr>
              <a:buSzPts val="5200"/>
              <a:buFont typeface="Rubik ExtraBold"/>
            </a:pPr>
            <a:r>
              <a:rPr lang="en-US" sz="2971" dirty="0">
                <a:solidFill>
                  <a:srgbClr val="050A30"/>
                </a:solidFill>
                <a:latin typeface="Agrandir Narrow"/>
              </a:rPr>
              <a:t>Check the Data in the transform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7D7C85-BBEF-0F63-82B5-E7DB33AB8410}"/>
              </a:ext>
            </a:extLst>
          </p:cNvPr>
          <p:cNvSpPr txBox="1"/>
          <p:nvPr/>
        </p:nvSpPr>
        <p:spPr>
          <a:xfrm>
            <a:off x="2028027" y="7278355"/>
            <a:ext cx="2543973" cy="54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71" dirty="0">
                <a:solidFill>
                  <a:srgbClr val="050A30"/>
                </a:solidFill>
                <a:latin typeface="Agrandir Narrow"/>
              </a:rPr>
              <a:t>Insert Graphs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B46C7B-2352-1DEA-8ABD-9FF9BA5CB8D6}"/>
              </a:ext>
            </a:extLst>
          </p:cNvPr>
          <p:cNvSpPr txBox="1"/>
          <p:nvPr/>
        </p:nvSpPr>
        <p:spPr>
          <a:xfrm>
            <a:off x="2057400" y="8267700"/>
            <a:ext cx="2453364" cy="54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71" dirty="0">
                <a:solidFill>
                  <a:srgbClr val="050A30"/>
                </a:solidFill>
                <a:latin typeface="Agrandir Narrow"/>
              </a:rPr>
              <a:t>Select Filters</a:t>
            </a:r>
          </a:p>
        </p:txBody>
      </p:sp>
      <p:grpSp>
        <p:nvGrpSpPr>
          <p:cNvPr id="46" name="Group 8">
            <a:extLst>
              <a:ext uri="{FF2B5EF4-FFF2-40B4-BE49-F238E27FC236}">
                <a16:creationId xmlns:a16="http://schemas.microsoft.com/office/drawing/2014/main" id="{BFCDE647-39C3-EF6B-6810-CF6331B2F98F}"/>
              </a:ext>
            </a:extLst>
          </p:cNvPr>
          <p:cNvGrpSpPr/>
          <p:nvPr/>
        </p:nvGrpSpPr>
        <p:grpSpPr>
          <a:xfrm>
            <a:off x="1386446" y="8303412"/>
            <a:ext cx="555114" cy="555114"/>
            <a:chOff x="0" y="0"/>
            <a:chExt cx="812800" cy="812800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9C2C1CD-4DFD-F001-AF00-17268FCEE9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8D90"/>
            </a:solidFill>
          </p:spPr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124FFC56-8603-DBDE-4153-A84278DC6BE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CF657D29-FA84-91B3-A88D-90C61430A298}"/>
              </a:ext>
            </a:extLst>
          </p:cNvPr>
          <p:cNvGrpSpPr/>
          <p:nvPr/>
        </p:nvGrpSpPr>
        <p:grpSpPr>
          <a:xfrm>
            <a:off x="1327003" y="8253700"/>
            <a:ext cx="555114" cy="555114"/>
            <a:chOff x="0" y="0"/>
            <a:chExt cx="812800" cy="812800"/>
          </a:xfrm>
        </p:grpSpPr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D5045DFC-E9F7-947D-C213-C8602BFBB3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54A1"/>
            </a:solidFill>
          </p:spPr>
        </p:sp>
        <p:sp>
          <p:nvSpPr>
            <p:cNvPr id="51" name="TextBox 13">
              <a:extLst>
                <a:ext uri="{FF2B5EF4-FFF2-40B4-BE49-F238E27FC236}">
                  <a16:creationId xmlns:a16="http://schemas.microsoft.com/office/drawing/2014/main" id="{634BE7F5-8176-EA91-C10C-44991671FC5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537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00377" y="9258300"/>
            <a:ext cx="3390665" cy="18556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6F4181-77BE-1FF5-9162-9356E43F8ABD}"/>
              </a:ext>
            </a:extLst>
          </p:cNvPr>
          <p:cNvSpPr/>
          <p:nvPr/>
        </p:nvSpPr>
        <p:spPr>
          <a:xfrm>
            <a:off x="5181600" y="800100"/>
            <a:ext cx="7416376" cy="1007974"/>
          </a:xfrm>
          <a:prstGeom prst="roundRect">
            <a:avLst>
              <a:gd name="adj" fmla="val 35101"/>
            </a:avLst>
          </a:prstGeom>
          <a:solidFill>
            <a:srgbClr val="7A5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717"/>
              </a:lnSpc>
              <a:spcBef>
                <a:spcPct val="0"/>
              </a:spcBef>
              <a:defRPr/>
            </a:pPr>
            <a:r>
              <a:rPr lang="en-US" sz="5598" dirty="0">
                <a:solidFill>
                  <a:srgbClr val="F4F6FC"/>
                </a:solidFill>
                <a:latin typeface="Berlin Sans FB Demi" panose="020E0802020502020306" pitchFamily="34" charset="0"/>
              </a:rPr>
              <a:t>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54906C-FADA-1A27-9792-34985D6E0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1943100"/>
            <a:ext cx="11811000" cy="77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4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3793788" y="1240596"/>
            <a:ext cx="679893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00000">
            <a:off x="2755791" y="2268252"/>
            <a:ext cx="2092890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 rot="5400000" flipV="1">
            <a:off x="13754892" y="2268252"/>
            <a:ext cx="2092891" cy="3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36075" y="9257302"/>
            <a:ext cx="3432328" cy="102969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2E70DE-9128-A4C9-6B7F-BAD66F12AD7F}"/>
              </a:ext>
            </a:extLst>
          </p:cNvPr>
          <p:cNvSpPr/>
          <p:nvPr/>
        </p:nvSpPr>
        <p:spPr>
          <a:xfrm>
            <a:off x="4473693" y="687032"/>
            <a:ext cx="9677399" cy="1152525"/>
          </a:xfrm>
          <a:prstGeom prst="roundRect">
            <a:avLst>
              <a:gd name="adj" fmla="val 35101"/>
            </a:avLst>
          </a:prstGeom>
          <a:solidFill>
            <a:srgbClr val="FF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624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Berlin Sans FB Demi" panose="020E0802020502020306" pitchFamily="34" charset="0"/>
              </a:rPr>
              <a:t>Why should data be visualized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427310A9-D932-554F-64C5-BA06F6A5A363}"/>
              </a:ext>
            </a:extLst>
          </p:cNvPr>
          <p:cNvSpPr/>
          <p:nvPr/>
        </p:nvSpPr>
        <p:spPr>
          <a:xfrm>
            <a:off x="14151092" y="1221807"/>
            <a:ext cx="671456" cy="0"/>
          </a:xfrm>
          <a:prstGeom prst="line">
            <a:avLst/>
          </a:prstGeom>
          <a:ln w="47625" cap="flat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5F3A76-760E-21DC-C506-6D1C9DE37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69" y="4457700"/>
            <a:ext cx="8997431" cy="39953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75EC62-17D3-430C-BC18-A260FCD85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708" y="4457700"/>
            <a:ext cx="7310365" cy="3999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9F4F4F-2BFA-BFE9-0872-E45D81825494}"/>
              </a:ext>
            </a:extLst>
          </p:cNvPr>
          <p:cNvSpPr txBox="1"/>
          <p:nvPr/>
        </p:nvSpPr>
        <p:spPr>
          <a:xfrm>
            <a:off x="3200400" y="3440736"/>
            <a:ext cx="13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lin Sans FB Demi" panose="020E0802020502020306" pitchFamily="34" charset="0"/>
              </a:rPr>
              <a:t>From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4C8CD-FEFB-53D8-FF5D-3BCE0BB14281}"/>
              </a:ext>
            </a:extLst>
          </p:cNvPr>
          <p:cNvSpPr txBox="1"/>
          <p:nvPr/>
        </p:nvSpPr>
        <p:spPr>
          <a:xfrm>
            <a:off x="14554200" y="3440736"/>
            <a:ext cx="671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lin Sans FB Demi" panose="020E0802020502020306" pitchFamily="34" charset="0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89599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webextensions/webextension1.xml><?xml version="1.0" encoding="utf-8"?>
<we:webextension xmlns:we="http://schemas.microsoft.com/office/webextensions/webextension/2010/11" id="{17F72B0B-8186-464C-9339-CB70947F809E}">
  <we:reference id="WA200003233" version="2.0.0.3" store="en-US" storeType="OMEX"/>
  <we:alternateReferences/>
  <we:properties>
    <we:property name="Microsoft.Office.CampaignId" value="&quot;none&quot;"/>
    <we:property name="backgroundColor" value="&quot;rgb(250,250,250)&quot;"/>
    <we:property name="bookmark" value="&quot;H4sIAAAAAAAAA91YzW7TQBB+lcjnCNlexz+9taGcKKoo4oJ6GO+OU1PHa63XhYAi8VcOfQ0kClxQxaESTxK/DbObBGgplAZSIhQltseT2W+++WY9yVNH5HVVwOgODNFZczak3B+C2u94Ttcpz9qyFMNeEofMZXEQeXHP7/nkJSudy7J21p46GtQA9f28bqAwAcn4YLfrQFFsw8BcZVDU2HUqVLUsocif4NSZbmnV4Ljr4OOqkApMyB0NGk3YA3Kna4Li3WC0InCdH+AOcj213sVKKj2/7jr19MxCOnvPBLML9mWpIS8psLGxIPL9IGGZT0evl6SCRcae5YWeuaSjzceVonwoy1FlaOkTuoFUOYfCsbgV1vVskb4smqE92zxj35GN4ngXM3ur1LkeUSQBGjqEq9Pt7MmmzsuBMyYqtpUkoqzH5HjyqT3sTI7bV5NT+/nOuuzJR32FBEQ4a+64+xXbujiAkpP1PLD1wUDhAOZkbC4ZNQE9aV/Mkb9pX1IiH9uj9rA9ss63mnJWGPfHdHbJYsIWM5F8q969aZZVfiD1PUgLNDJMH1KRTa3oa1IJVBsjW66buZpX3+8uPeOL6jTenWuWXB9+L075qLYYrwfH7ti4sTTJQi9jaQbCFX6cBUlowv+S6nxIDXyWZRMr4F7CI0xFL46odRj33HjFGqd9RWp7PTltX0zeL9Yz198WV+wDYrtAsQXV+Ta4UHQz+kdLEt45vqeaCxIvBS6SBBLAmLOgh+6lOvlpQbYQ6kbhX67IZ6rJc1uR9jnV44QMCwpm6fgO28PJBzK9vRDhb+yb2N8DpRfdNa+Vf6MgEpAbp9ALvCCNeRKlmDKXX7ppgU1go9HajgXn9i7ugxDCDzEDmmXiGEM/W7296yW9j9pnV3ktKtuVnQ16C2i81sD3UazTV/5I66tMyk/niuVv8YvKcvo4CEWGAbCIicCPYgbIMli91vvDsWGVlXPtj4xVJuMfttGPk1IYRwBZFHkZF6HvsozFfPFJaZVpv7IGOSjxf+pvPLa1/5aZM0Q1sAOWbHRdAcdtKNFmWU3XydH6UbmhFIZAe67M8XZOSpnydx+Kxv5CMP+7OHYZu9gXyUitUvcRAAA=&quot;"/>
    <we:property name="creatorSessionId" value="&quot;effbcac5-89ad-4138-8cc9-e56eec802dd0&quot;"/>
    <we:property name="creatorTenantId" value="&quot;2c86bbfc-8d04-41ff-a83a-942f075e0f60&quot;"/>
    <we:property name="creatorUserId" value="&quot;10037FFEA4AA7FE0&quot;"/>
    <we:property name="datasetId" value="&quot;7feb7466-611d-488f-b4fb-b9fd65717bb7&quot;"/>
    <we:property name="embedUrl" value="&quot;/reportEmbed?reportId=55cbd083-cb68-4ed6-8b24-71983cd4fe68&amp;config=eyJjbHVzdGVyVXJsIjoiaHR0cHM6Ly9XQUJJLVdFU1QtRVVST1BFLXJlZGlyZWN0LmFuYWx5c2lzLndpbmRvd3MubmV0IiwiZW1iZWRGZWF0dXJlcyI6eyJtb2Rlcm5FbWJlZCI6dHJ1ZSwidXNhZ2VNZXRyaWNzVk5leHQiOnRydWV9fQ%3D%3D&amp;disableSensitivityBanner=true&quot;"/>
    <we:property name="initialStateBookmark" value="&quot;H4sIAAAAAAAAA91Y227TQBD9lWifIxRfEtt9S0N5KYWqRbygCo13x6lbx2ut14WAInErD/0NJG4vqOKhEl8S/w2zm4TSC5cGUiIUObbH49kzZ86s137KRFoWGQzvwADZCluVcn8Aar/hsCbLp7a7d9c3ulvrD+90N9bILAudyrxkK0+ZBtVHfT8tK8hMBDI+2GkyyLJN6JuzBLISm6xAVcocsvQJTpzpklYVjpoMHxeZVGBCbmvQaMIekDud09jODY9GBK7TA9xGrifWLSyk0rPzJisnRxbS2WsmmB2wJ3MNaU6Bjc3zA9f1Iy9xae+0o1h4gbEnaaanLvFw7XGhKB/KclgYHnqEri9VyiFjFrfCspwO0pNZNbBHa2fs27JSHLcwsZdyneohRRKgoUG4Gs3GrqzKNO+zEVGxqSQRZT3G78af68PG+F39anxi/99bl135qKeQgAi20ho1v2HrigPIOVnPA+v2+wr7MCNjbcGoCehx/WKG/E39khL5VB/Vh/WRdb5V5dPCtC6ms0MWEzabiuS0evcmWRbpgdT3IM7QyDDeoyKbWtFtUglUq0NbrpupmlXfbS4848vqNNqZaZZc974Xp3xUWozXg2NnZNy8OEo6TuLFCYiWcMPEjzom/E+pTgfUwGdZNrF87kQ8wFi0w4Bax+NOK1yyxqlfkdpej0/qF+MP8/XM9bfFFfuA2M5QbEBxvg0uFd2U/uGChHeO74nm/MiJgYsogggw5J7fxtYvdfLDgmwglJXCv1yRL1ST57Yi9XOqxzEZ5hTMwvEd1ofjj2R6eynC35g3sbcLSs87a14r/0ZBJKBWGEPbd/w45FEQY+y1+C8nLbAJrFZa22XBubmLuyCEcDuYgBO2wxA7brJ8c9dL2o7qZ1f5zSvbpV0btOfQeKmB76Po0i1/pPVlJuWH64rFT/HzynLyOOiIBH3wAk/4bhB6gF4Cy9d6f7hsWGblXPsjY5nJ+IdtdHGl1AkDgCQInISLjtvyEi/k86+Ulpn2K2uQgxL/p/5GI1v708zYAFXfLrBkpcsCOG5CjjbLYjJOitaPyg25MATaY2X2t1NSyoS/+5BV9g3BfHdhdhBCnpo35p/fYL7GMAvLgvsKZ9bKtxgSAAA=&quot;"/>
    <we:property name="isFiltersActionButtonVisible" value="true"/>
    <we:property name="pageDisplayName" value="&quot;Page 1&quot;"/>
    <we:property name="reportEmbeddedTime" value="&quot;2022-12-12T18:13:09.833Z&quot;"/>
    <we:property name="reportName" value="&quot;Data visu - Housing 258&quot;"/>
    <we:property name="reportState" value="&quot;CONNECTED&quot;"/>
    <we:property name="reportUrl" value="&quot;/links/NW_4LgtuC7?ctid=2c86bbfc-8d04-41ff-a83a-942f075e0f60&amp;pbi_source=linkShare&amp;bookmarkGuid=02964754-3fce-4185-b24c-fba3ae47e923&amp;fromEntryPoint=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145</Words>
  <Application>Microsoft Office PowerPoint</Application>
  <PresentationFormat>Custom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Agrandir Narrow Bold</vt:lpstr>
      <vt:lpstr>Arial</vt:lpstr>
      <vt:lpstr>Open Sans Light Bold</vt:lpstr>
      <vt:lpstr>Bauhaus 93</vt:lpstr>
      <vt:lpstr>Rubik ExtraBold</vt:lpstr>
      <vt:lpstr>Calibri</vt:lpstr>
      <vt:lpstr>Agrandir Narrow</vt:lpstr>
      <vt:lpstr>Berlin Sans FB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Minimalist Artificial Intelligence Technology Presentation</dc:title>
  <dc:creator>Abdulaziz Alsubaie</dc:creator>
  <cp:lastModifiedBy>Abdulaziz Alsubaie</cp:lastModifiedBy>
  <cp:revision>18</cp:revision>
  <dcterms:created xsi:type="dcterms:W3CDTF">2006-08-16T00:00:00Z</dcterms:created>
  <dcterms:modified xsi:type="dcterms:W3CDTF">2022-12-14T17:58:28Z</dcterms:modified>
  <dc:identifier>DAFSp_Os8b8</dc:identifier>
</cp:coreProperties>
</file>